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85" r:id="rId2"/>
    <p:sldId id="302" r:id="rId3"/>
    <p:sldId id="303" r:id="rId4"/>
    <p:sldId id="304" r:id="rId5"/>
    <p:sldId id="305" r:id="rId6"/>
    <p:sldId id="306" r:id="rId7"/>
    <p:sldId id="307" r:id="rId8"/>
    <p:sldId id="308" r:id="rId9"/>
    <p:sldId id="258" r:id="rId10"/>
  </p:sldIdLst>
  <p:sldSz cx="9144000" cy="6858000" type="screen4x3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ivertsen, Kari" initials="SK" lastIdx="1" clrIdx="0"/>
  <p:cmAuthor id="1" name="Sivertsen, Kari" initials="ksi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6373"/>
    <a:srgbClr val="8190A3"/>
    <a:srgbClr val="EDF1F3"/>
    <a:srgbClr val="008F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80A49C-00DB-41F1-BF4A-61AAFBFF1309}" type="datetimeFigureOut">
              <a:rPr lang="nb-NO" smtClean="0"/>
              <a:t>20.01.2015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E00A4-313E-4D49-A9E4-86A320AA66E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3988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9735E604-AD1A-4EDC-BC8A-1F8901700DDE}" type="datetimeFigureOut">
              <a:rPr lang="nb-NO" smtClean="0"/>
              <a:pPr/>
              <a:t>20.01.2015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62" tIns="47781" rIns="95562" bIns="4778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5A03FB49-401E-4E2A-8C7B-A751320B1ACA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3896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3FB49-401E-4E2A-8C7B-A751320B1ACA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8742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bg>
      <p:bgPr>
        <a:solidFill>
          <a:srgbClr val="4D6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0" name="Picture 9" descr="logo txt_hvit_n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67997" y="5085184"/>
            <a:ext cx="2212852" cy="1448413"/>
          </a:xfrm>
          <a:prstGeom prst="rect">
            <a:avLst/>
          </a:prstGeom>
        </p:spPr>
      </p:pic>
      <p:pic>
        <p:nvPicPr>
          <p:cNvPr id="11" name="Picture 20" descr="bildestripe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350" y="1440000"/>
            <a:ext cx="9150350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solidFill>
          <a:srgbClr val="4D6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 txt_hvit_n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67997" y="5085184"/>
            <a:ext cx="2212852" cy="1448413"/>
          </a:xfrm>
          <a:prstGeom prst="rect">
            <a:avLst/>
          </a:prstGeom>
        </p:spPr>
      </p:pic>
      <p:sp>
        <p:nvSpPr>
          <p:cNvPr id="11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6350" y="1440000"/>
            <a:ext cx="915035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422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solidFill>
          <a:srgbClr val="4D63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 txt_hvit_n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467997" y="5085184"/>
            <a:ext cx="2212852" cy="1448413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26987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1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1806784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5479237" y="1441351"/>
            <a:ext cx="1836000" cy="1134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642524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7304313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Rectangle 22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88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1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1" name="Picture 20" descr="bildestrip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1440000"/>
            <a:ext cx="9150350" cy="113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860" b="81388"/>
          <a:stretch/>
        </p:blipFill>
        <p:spPr>
          <a:xfrm>
            <a:off x="3563888" y="4807959"/>
            <a:ext cx="2220338" cy="175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821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1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860" b="81388"/>
          <a:stretch/>
        </p:blipFill>
        <p:spPr>
          <a:xfrm>
            <a:off x="3563888" y="4807959"/>
            <a:ext cx="2220338" cy="1759893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6350" y="1440000"/>
            <a:ext cx="915035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8905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 1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780928"/>
            <a:ext cx="7342584" cy="1296144"/>
          </a:xfrm>
        </p:spPr>
        <p:txBody>
          <a:bodyPr anchor="t" anchorCtr="0">
            <a:noAutofit/>
          </a:bodyPr>
          <a:lstStyle>
            <a:lvl1pPr algn="r">
              <a:defRPr sz="38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4221088"/>
            <a:ext cx="7344816" cy="792088"/>
          </a:xfrm>
        </p:spPr>
        <p:txBody>
          <a:bodyPr>
            <a:noAutofit/>
          </a:bodyPr>
          <a:lstStyle>
            <a:lvl1pPr marL="0" indent="0" algn="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7" name="Rectangle 6"/>
          <p:cNvSpPr/>
          <p:nvPr userDrawn="1"/>
        </p:nvSpPr>
        <p:spPr>
          <a:xfrm>
            <a:off x="904875" y="2790825"/>
            <a:ext cx="138733" cy="1279525"/>
          </a:xfrm>
          <a:prstGeom prst="rect">
            <a:avLst/>
          </a:prstGeom>
          <a:solidFill>
            <a:schemeClr val="accent5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00113" y="4191000"/>
            <a:ext cx="143495" cy="685800"/>
          </a:xfrm>
          <a:prstGeom prst="rect">
            <a:avLst/>
          </a:prstGeom>
          <a:solidFill>
            <a:srgbClr val="008F9A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4860" b="81388"/>
          <a:stretch/>
        </p:blipFill>
        <p:spPr>
          <a:xfrm>
            <a:off x="3563888" y="4807959"/>
            <a:ext cx="2220338" cy="1759893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-26987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0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1806784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5479237" y="1441351"/>
            <a:ext cx="1836000" cy="1134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642524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7304313" y="1440000"/>
            <a:ext cx="1836000" cy="113506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 smtClean="0"/>
              <a:t>Click icon to add picture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35710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1"/>
            <a:ext cx="8229600" cy="4392488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4pPr marL="1254125" indent="-266700">
              <a:defRPr/>
            </a:lvl4pPr>
            <a:lvl5pPr marL="1519238" indent="-177800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28800"/>
            <a:ext cx="4038600" cy="4392489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28800"/>
            <a:ext cx="4038600" cy="4392489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644008" y="1628800"/>
            <a:ext cx="4032448" cy="4392488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67544" y="1628800"/>
            <a:ext cx="4032448" cy="43924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78534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67544" y="1628800"/>
            <a:ext cx="4032448" cy="43924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2"/>
          </p:nvPr>
        </p:nvSpPr>
        <p:spPr>
          <a:xfrm>
            <a:off x="4643438" y="1628775"/>
            <a:ext cx="4032250" cy="4392613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7540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31640" y="4581128"/>
            <a:ext cx="6480720" cy="1296144"/>
          </a:xfrm>
        </p:spPr>
        <p:txBody>
          <a:bodyPr/>
          <a:lstStyle>
            <a:lvl1pPr marL="0" indent="0">
              <a:buNone/>
              <a:defRPr sz="1600" i="1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1268760"/>
            <a:ext cx="9144000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31640" y="260648"/>
            <a:ext cx="6480720" cy="41764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116632"/>
            <a:ext cx="8856984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ctangle 1"/>
          <p:cNvSpPr/>
          <p:nvPr userDrawn="1"/>
        </p:nvSpPr>
        <p:spPr>
          <a:xfrm>
            <a:off x="0" y="1124744"/>
            <a:ext cx="914400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179512" y="116632"/>
            <a:ext cx="8856984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Rectangle 1"/>
          <p:cNvSpPr/>
          <p:nvPr userDrawn="1"/>
        </p:nvSpPr>
        <p:spPr>
          <a:xfrm>
            <a:off x="0" y="1124744"/>
            <a:ext cx="914400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ectangle 2"/>
          <p:cNvSpPr/>
          <p:nvPr userDrawn="1"/>
        </p:nvSpPr>
        <p:spPr>
          <a:xfrm>
            <a:off x="0" y="5661248"/>
            <a:ext cx="9144000" cy="1196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0094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37692"/>
            <a:ext cx="8229600" cy="110307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28800"/>
            <a:ext cx="8229600" cy="4392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539552" y="1446684"/>
            <a:ext cx="8064896" cy="0"/>
          </a:xfrm>
          <a:prstGeom prst="line">
            <a:avLst/>
          </a:prstGeom>
          <a:ln w="190500" cap="sq" cmpd="sng">
            <a:solidFill>
              <a:schemeClr val="bg2">
                <a:lumMod val="20000"/>
                <a:lumOff val="80000"/>
              </a:schemeClr>
            </a:solidFill>
            <a:prstDash val="solid"/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62254" y="6165304"/>
            <a:ext cx="1014202" cy="53411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5536" y="6464369"/>
            <a:ext cx="1584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spc="0" baseline="0" dirty="0" smtClean="0">
                <a:solidFill>
                  <a:schemeClr val="accent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www.nina.no</a:t>
            </a:r>
            <a:endParaRPr lang="nb-NO" sz="1200" b="1" spc="0" baseline="0" dirty="0">
              <a:solidFill>
                <a:schemeClr val="accent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9" r:id="rId3"/>
    <p:sldLayoutId id="2147483664" r:id="rId4"/>
    <p:sldLayoutId id="2147483665" r:id="rId5"/>
    <p:sldLayoutId id="2147483666" r:id="rId6"/>
    <p:sldLayoutId id="2147483650" r:id="rId7"/>
    <p:sldLayoutId id="2147483652" r:id="rId8"/>
    <p:sldLayoutId id="2147483661" r:id="rId9"/>
    <p:sldLayoutId id="2147483662" r:id="rId10"/>
    <p:sldLayoutId id="2147483657" r:id="rId11"/>
    <p:sldLayoutId id="2147483654" r:id="rId12"/>
    <p:sldLayoutId id="2147483655" r:id="rId13"/>
    <p:sldLayoutId id="2147483663" r:id="rId1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Verdana" pitchFamily="34" charset="0"/>
          <a:ea typeface="+mj-ea"/>
          <a:cs typeface="+mj-cs"/>
        </a:defRPr>
      </a:lvl1pPr>
    </p:titleStyle>
    <p:bodyStyle>
      <a:lvl1pPr marL="176213" indent="-176213" algn="l" defTabSz="914400" rtl="0" eaLnBrk="1" latinLnBrk="0" hangingPunct="1">
        <a:spcBef>
          <a:spcPts val="2400"/>
        </a:spcBef>
        <a:buClr>
          <a:schemeClr val="accent5">
            <a:lumMod val="75000"/>
          </a:schemeClr>
        </a:buClr>
        <a:buSzPct val="90000"/>
        <a:buFont typeface="Arial" pitchFamily="34" charset="0"/>
        <a:buChar char="•"/>
        <a:defRPr sz="2600" kern="120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538163" indent="-177800" algn="l" defTabSz="914400" rtl="0" eaLnBrk="1" latinLnBrk="0" hangingPunct="1">
        <a:spcBef>
          <a:spcPts val="600"/>
        </a:spcBef>
        <a:buClr>
          <a:srgbClr val="49AFC5"/>
        </a:buClr>
        <a:buSzPct val="70000"/>
        <a:buFont typeface="Wingdings 3" pitchFamily="18" charset="2"/>
        <a:buChar char=""/>
        <a:defRPr sz="2300" kern="120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809625" indent="-184150" algn="l" defTabSz="914400" rtl="0" eaLnBrk="1" latinLnBrk="0" hangingPunct="1">
        <a:spcBef>
          <a:spcPts val="600"/>
        </a:spcBef>
        <a:buFont typeface="Arial" pitchFamily="34" charset="0"/>
        <a:buChar char="•"/>
        <a:defRPr sz="2000" kern="120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TMA 4245 Statistikk</a:t>
            </a:r>
            <a:endParaRPr lang="nb-NO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Onsdag 21.01.2015</a:t>
            </a:r>
            <a:endParaRPr lang="nb-NO" dirty="0"/>
          </a:p>
        </p:txBody>
      </p:sp>
      <p:sp>
        <p:nvSpPr>
          <p:cNvPr id="6" name="TextBox 5"/>
          <p:cNvSpPr txBox="1"/>
          <p:nvPr/>
        </p:nvSpPr>
        <p:spPr>
          <a:xfrm>
            <a:off x="-2124744" y="0"/>
            <a:ext cx="2016224" cy="224676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b-NO" sz="1400" b="1" dirty="0" smtClean="0">
                <a:solidFill>
                  <a:schemeClr val="accent1"/>
                </a:solidFill>
              </a:rPr>
              <a:t>Les dette</a:t>
            </a:r>
          </a:p>
          <a:p>
            <a:r>
              <a:rPr lang="nb-NO" sz="1400" dirty="0" smtClean="0"/>
              <a:t>Powerpointmalen inneholder 3 forskjellige  tittel-ark som du kan velge mellom. I tillegg kan du velge lys eller mørk utgave.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nb-NO" sz="1400" dirty="0" smtClean="0"/>
              <a:t>Standard 5 bilder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nb-NO" sz="1400" dirty="0" smtClean="0"/>
              <a:t>5 valgfrie bilder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nb-NO" sz="1400" dirty="0" smtClean="0"/>
              <a:t>1 valgfritt bilde</a:t>
            </a:r>
          </a:p>
        </p:txBody>
      </p:sp>
    </p:spTree>
    <p:extLst>
      <p:ext uri="{BB962C8B-B14F-4D97-AF65-F5344CB8AC3E}">
        <p14:creationId xmlns:p14="http://schemas.microsoft.com/office/powerpoint/2010/main" val="130185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Definisjoner </a:t>
            </a:r>
            <a:r>
              <a:rPr lang="nb-NO" dirty="0" err="1" smtClean="0"/>
              <a:t>kap</a:t>
            </a:r>
            <a:r>
              <a:rPr lang="nb-NO" dirty="0" smtClean="0"/>
              <a:t>. 3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nb-NO" b="1" dirty="0" smtClean="0"/>
                  <a:t>Def. 3.8: </a:t>
                </a:r>
              </a:p>
              <a:p>
                <a:pPr marL="361950" lvl="1" indent="0">
                  <a:buNone/>
                </a:pPr>
                <a:r>
                  <a:rPr lang="nb-NO" b="0" dirty="0" smtClean="0"/>
                  <a:t>Funksjonen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𝑓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</a:rPr>
                      <m:t>,</m:t>
                    </m:r>
                    <m:r>
                      <a:rPr lang="nb-NO" b="0" i="1" smtClean="0">
                        <a:latin typeface="Cambria Math"/>
                      </a:rPr>
                      <m:t>𝑦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nb-NO" dirty="0" smtClean="0"/>
                  <a:t> er den </a:t>
                </a:r>
                <a:r>
                  <a:rPr lang="nb-NO" b="1" u="sng" dirty="0" smtClean="0"/>
                  <a:t>simultane sannsynlighetsfordeling</a:t>
                </a:r>
                <a:r>
                  <a:rPr lang="nb-NO" dirty="0" smtClean="0"/>
                  <a:t> for de </a:t>
                </a:r>
                <a:r>
                  <a:rPr lang="nb-NO" u="sng" dirty="0" smtClean="0"/>
                  <a:t>diskrete</a:t>
                </a:r>
                <a:r>
                  <a:rPr lang="nb-NO" dirty="0" smtClean="0"/>
                  <a:t> tilfeldig variablene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nb-NO" dirty="0" smtClean="0"/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𝑌</m:t>
                    </m:r>
                  </m:oMath>
                </a14:m>
                <a:r>
                  <a:rPr lang="nb-NO" dirty="0" smtClean="0"/>
                  <a:t> hvis:</a:t>
                </a:r>
              </a:p>
              <a:p>
                <a:pPr marL="81915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𝑓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</a:rPr>
                      <m:t>,</m:t>
                    </m:r>
                    <m:r>
                      <a:rPr lang="nb-NO" b="0" i="1" smtClean="0">
                        <a:latin typeface="Cambria Math"/>
                      </a:rPr>
                      <m:t>𝑦</m:t>
                    </m:r>
                    <m:r>
                      <a:rPr lang="nb-NO" b="0" i="1" smtClean="0">
                        <a:latin typeface="Cambria Math"/>
                      </a:rPr>
                      <m:t>)≥0</m:t>
                    </m:r>
                  </m:oMath>
                </a14:m>
                <a:r>
                  <a:rPr lang="nb-NO" dirty="0" smtClean="0"/>
                  <a:t> for alle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</a:rPr>
                      <m:t>,</m:t>
                    </m:r>
                    <m:r>
                      <a:rPr lang="nb-NO" b="0" i="1" smtClean="0">
                        <a:latin typeface="Cambria Math"/>
                      </a:rPr>
                      <m:t>𝑦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</m:oMath>
                </a14:m>
                <a:endParaRPr lang="nb-NO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12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530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Definisjoner </a:t>
            </a:r>
            <a:r>
              <a:rPr lang="nb-NO" dirty="0" err="1" smtClean="0"/>
              <a:t>kap</a:t>
            </a:r>
            <a:r>
              <a:rPr lang="nb-NO" dirty="0" smtClean="0"/>
              <a:t>. 3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nb-NO" b="1" dirty="0" smtClean="0"/>
                  <a:t>Def. 3.8: </a:t>
                </a:r>
              </a:p>
              <a:p>
                <a:pPr marL="361950" lvl="1" indent="0">
                  <a:buNone/>
                </a:pPr>
                <a:r>
                  <a:rPr lang="nb-NO" b="0" dirty="0" smtClean="0"/>
                  <a:t>Funksjonen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𝑓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</a:rPr>
                      <m:t>,</m:t>
                    </m:r>
                    <m:r>
                      <a:rPr lang="nb-NO" b="0" i="1" smtClean="0">
                        <a:latin typeface="Cambria Math"/>
                      </a:rPr>
                      <m:t>𝑦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nb-NO" dirty="0" smtClean="0"/>
                  <a:t> er den </a:t>
                </a:r>
                <a:r>
                  <a:rPr lang="nb-NO" b="1" u="sng" dirty="0" smtClean="0"/>
                  <a:t>simultane sannsynlighetsfordeling</a:t>
                </a:r>
                <a:r>
                  <a:rPr lang="nb-NO" dirty="0" smtClean="0"/>
                  <a:t> for de </a:t>
                </a:r>
                <a:r>
                  <a:rPr lang="nb-NO" u="sng" dirty="0" smtClean="0"/>
                  <a:t>diskrete</a:t>
                </a:r>
                <a:r>
                  <a:rPr lang="nb-NO" dirty="0" smtClean="0"/>
                  <a:t> tilfeldig variablene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nb-NO" dirty="0" smtClean="0"/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𝑌</m:t>
                    </m:r>
                  </m:oMath>
                </a14:m>
                <a:r>
                  <a:rPr lang="nb-NO" dirty="0" smtClean="0"/>
                  <a:t> hvis:</a:t>
                </a:r>
              </a:p>
              <a:p>
                <a:pPr marL="81915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𝑓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</a:rPr>
                      <m:t>,</m:t>
                    </m:r>
                    <m:r>
                      <a:rPr lang="nb-NO" b="0" i="1" smtClean="0">
                        <a:latin typeface="Cambria Math"/>
                      </a:rPr>
                      <m:t>𝑦</m:t>
                    </m:r>
                    <m:r>
                      <a:rPr lang="nb-NO" b="0" i="1" smtClean="0">
                        <a:latin typeface="Cambria Math"/>
                      </a:rPr>
                      <m:t>)≥0</m:t>
                    </m:r>
                  </m:oMath>
                </a14:m>
                <a:r>
                  <a:rPr lang="nb-NO" dirty="0" smtClean="0"/>
                  <a:t> for alle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</a:rPr>
                      <m:t>,</m:t>
                    </m:r>
                    <m:r>
                      <a:rPr lang="nb-NO" b="0" i="1" smtClean="0">
                        <a:latin typeface="Cambria Math"/>
                      </a:rPr>
                      <m:t>𝑦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</m:oMath>
                </a14:m>
                <a:endParaRPr lang="nb-NO" dirty="0" smtClean="0"/>
              </a:p>
              <a:p>
                <a:pPr marL="81915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nb-NO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nb-NO" b="0" i="1" smtClean="0">
                            <a:latin typeface="Cambria Math"/>
                          </a:rPr>
                          <m:t>𝑎</m:t>
                        </m:r>
                        <m:r>
                          <a:rPr lang="nb-NO" b="0" i="1" smtClean="0">
                            <a:latin typeface="Cambria Math"/>
                          </a:rPr>
                          <m:t>𝑙𝑙𝑒</m:t>
                        </m:r>
                        <m:r>
                          <a:rPr lang="nb-NO" b="0" i="1" smtClean="0">
                            <a:latin typeface="Cambria Math"/>
                          </a:rPr>
                          <m:t> </m:t>
                        </m:r>
                        <m:r>
                          <a:rPr lang="nb-NO" b="0" i="1" smtClean="0">
                            <a:latin typeface="Cambria Math"/>
                          </a:rPr>
                          <m:t>𝑥</m:t>
                        </m:r>
                      </m:sub>
                      <m:sup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nb-NO" i="1" smtClean="0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nb-NO" b="0" i="1" smtClean="0">
                                <a:latin typeface="Cambria Math"/>
                              </a:rPr>
                              <m:t>𝑜</m:t>
                            </m:r>
                            <m:r>
                              <a:rPr lang="nb-NO" b="0" i="1" smtClean="0">
                                <a:latin typeface="Cambria Math"/>
                              </a:rPr>
                              <m:t>𝑔</m:t>
                            </m:r>
                            <m:r>
                              <a:rPr lang="nb-NO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nb-NO" b="0" i="1" smtClean="0">
                                <a:latin typeface="Cambria Math"/>
                              </a:rPr>
                              <m:t>𝑦</m:t>
                            </m:r>
                          </m:sub>
                          <m:sup/>
                          <m:e>
                            <m:r>
                              <a:rPr lang="nb-NO" b="0" i="1" smtClean="0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nb-NO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nb-NO" b="0" i="1" smtClean="0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nb-NO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nb-NO" b="0" i="1" smtClean="0">
                                <a:latin typeface="Cambria Math"/>
                              </a:rPr>
                              <m:t>=1</m:t>
                            </m:r>
                          </m:e>
                        </m:nary>
                      </m:e>
                    </m:nary>
                  </m:oMath>
                </a14:m>
                <a:endParaRPr lang="nb-NO" dirty="0" smtClean="0"/>
              </a:p>
              <a:p>
                <a:pPr marL="819150" lvl="1" indent="-457200">
                  <a:buFont typeface="+mj-lt"/>
                  <a:buAutoNum type="arabicPeriod"/>
                </a:pPr>
                <a:endParaRPr lang="nb-NO" dirty="0" smtClean="0"/>
              </a:p>
              <a:p>
                <a:pPr marL="819150" lvl="1" indent="-457200">
                  <a:buFont typeface="+mj-lt"/>
                  <a:buAutoNum type="arabicPeriod"/>
                </a:pPr>
                <a:endParaRPr lang="nb-NO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12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0465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Definisjoner </a:t>
            </a:r>
            <a:r>
              <a:rPr lang="nb-NO" dirty="0" err="1" smtClean="0"/>
              <a:t>kap</a:t>
            </a:r>
            <a:r>
              <a:rPr lang="nb-NO" dirty="0" smtClean="0"/>
              <a:t>. 3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nb-NO" b="1" dirty="0" smtClean="0"/>
                  <a:t>Def. 3.8: </a:t>
                </a:r>
              </a:p>
              <a:p>
                <a:pPr marL="361950" lvl="1" indent="0">
                  <a:buNone/>
                </a:pPr>
                <a:r>
                  <a:rPr lang="nb-NO" b="0" dirty="0" smtClean="0"/>
                  <a:t>Funksjonen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𝑓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</a:rPr>
                      <m:t>,</m:t>
                    </m:r>
                    <m:r>
                      <a:rPr lang="nb-NO" b="0" i="1" smtClean="0">
                        <a:latin typeface="Cambria Math"/>
                      </a:rPr>
                      <m:t>𝑦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nb-NO" dirty="0" smtClean="0"/>
                  <a:t> er den </a:t>
                </a:r>
                <a:r>
                  <a:rPr lang="nb-NO" b="1" u="sng" dirty="0" smtClean="0"/>
                  <a:t>simultane sannsynlighetsfordeling</a:t>
                </a:r>
                <a:r>
                  <a:rPr lang="nb-NO" dirty="0" smtClean="0"/>
                  <a:t> for de </a:t>
                </a:r>
                <a:r>
                  <a:rPr lang="nb-NO" u="sng" dirty="0" smtClean="0"/>
                  <a:t>diskrete</a:t>
                </a:r>
                <a:r>
                  <a:rPr lang="nb-NO" dirty="0" smtClean="0"/>
                  <a:t> tilfeldig variablene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nb-NO" dirty="0" smtClean="0"/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𝑌</m:t>
                    </m:r>
                  </m:oMath>
                </a14:m>
                <a:r>
                  <a:rPr lang="nb-NO" dirty="0" smtClean="0"/>
                  <a:t> hvis:</a:t>
                </a:r>
              </a:p>
              <a:p>
                <a:pPr marL="81915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𝑓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</a:rPr>
                      <m:t>,</m:t>
                    </m:r>
                    <m:r>
                      <a:rPr lang="nb-NO" b="0" i="1" smtClean="0">
                        <a:latin typeface="Cambria Math"/>
                      </a:rPr>
                      <m:t>𝑦</m:t>
                    </m:r>
                    <m:r>
                      <a:rPr lang="nb-NO" b="0" i="1" smtClean="0">
                        <a:latin typeface="Cambria Math"/>
                      </a:rPr>
                      <m:t>)≥0</m:t>
                    </m:r>
                  </m:oMath>
                </a14:m>
                <a:r>
                  <a:rPr lang="nb-NO" dirty="0" smtClean="0"/>
                  <a:t> for alle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</a:rPr>
                      <m:t>,</m:t>
                    </m:r>
                    <m:r>
                      <a:rPr lang="nb-NO" b="0" i="1" smtClean="0">
                        <a:latin typeface="Cambria Math"/>
                      </a:rPr>
                      <m:t>𝑦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</m:oMath>
                </a14:m>
                <a:endParaRPr lang="nb-NO" dirty="0" smtClean="0"/>
              </a:p>
              <a:p>
                <a:pPr marL="81915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nb-NO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nb-NO" b="0" i="1" smtClean="0">
                            <a:latin typeface="Cambria Math"/>
                          </a:rPr>
                          <m:t>𝑎</m:t>
                        </m:r>
                        <m:r>
                          <a:rPr lang="nb-NO" b="0" i="1" smtClean="0">
                            <a:latin typeface="Cambria Math"/>
                          </a:rPr>
                          <m:t>𝑙𝑙𝑒</m:t>
                        </m:r>
                        <m:r>
                          <a:rPr lang="nb-NO" b="0" i="1" smtClean="0">
                            <a:latin typeface="Cambria Math"/>
                          </a:rPr>
                          <m:t> </m:t>
                        </m:r>
                        <m:r>
                          <a:rPr lang="nb-NO" b="0" i="1" smtClean="0">
                            <a:latin typeface="Cambria Math"/>
                          </a:rPr>
                          <m:t>𝑥</m:t>
                        </m:r>
                      </m:sub>
                      <m:sup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nb-NO" i="1" smtClean="0">
                                <a:latin typeface="Cambria Math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nb-NO" b="0" i="1" smtClean="0">
                                <a:latin typeface="Cambria Math"/>
                              </a:rPr>
                              <m:t>𝑜</m:t>
                            </m:r>
                            <m:r>
                              <a:rPr lang="nb-NO" b="0" i="1" smtClean="0">
                                <a:latin typeface="Cambria Math"/>
                              </a:rPr>
                              <m:t>𝑔</m:t>
                            </m:r>
                            <m:r>
                              <a:rPr lang="nb-NO" b="0" i="1" smtClean="0">
                                <a:latin typeface="Cambria Math"/>
                              </a:rPr>
                              <m:t> </m:t>
                            </m:r>
                            <m:r>
                              <a:rPr lang="nb-NO" b="0" i="1" smtClean="0">
                                <a:latin typeface="Cambria Math"/>
                              </a:rPr>
                              <m:t>𝑦</m:t>
                            </m:r>
                          </m:sub>
                          <m:sup/>
                          <m:e>
                            <m:r>
                              <a:rPr lang="nb-NO" b="0" i="1" smtClean="0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nb-NO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nb-NO" b="0" i="1" smtClean="0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nb-NO" b="0" i="1" smtClean="0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nb-NO" b="0" i="1" smtClean="0">
                                    <a:latin typeface="Cambria Math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nb-NO" b="0" i="1" smtClean="0">
                                <a:latin typeface="Cambria Math"/>
                              </a:rPr>
                              <m:t>=1</m:t>
                            </m:r>
                          </m:e>
                        </m:nary>
                      </m:e>
                    </m:nary>
                  </m:oMath>
                </a14:m>
                <a:endParaRPr lang="nb-NO" dirty="0" smtClean="0"/>
              </a:p>
              <a:p>
                <a:pPr marL="81915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𝑋</m:t>
                        </m:r>
                        <m:r>
                          <a:rPr lang="nb-NO" b="0" i="1" smtClean="0">
                            <a:latin typeface="Cambria Math"/>
                          </a:rPr>
                          <m:t>=</m:t>
                        </m:r>
                        <m:r>
                          <a:rPr lang="nb-NO" b="0" i="1" smtClean="0">
                            <a:latin typeface="Cambria Math"/>
                          </a:rPr>
                          <m:t>𝑥</m:t>
                        </m:r>
                        <m:r>
                          <a:rPr lang="nb-NO" b="0" i="1" smtClean="0">
                            <a:latin typeface="Cambria Math"/>
                          </a:rPr>
                          <m:t>,</m:t>
                        </m:r>
                        <m:r>
                          <a:rPr lang="nb-NO" b="0" i="1" smtClean="0">
                            <a:latin typeface="Cambria Math"/>
                          </a:rPr>
                          <m:t>𝑌</m:t>
                        </m:r>
                        <m:r>
                          <a:rPr lang="nb-NO" b="0" i="1" smtClean="0">
                            <a:latin typeface="Cambria Math"/>
                          </a:rPr>
                          <m:t>=</m:t>
                        </m:r>
                        <m:r>
                          <a:rPr lang="nb-NO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=</m:t>
                    </m:r>
                    <m:r>
                      <a:rPr lang="nb-NO" b="0" i="1" smtClean="0">
                        <a:latin typeface="Cambria Math"/>
                      </a:rPr>
                      <m:t>𝑓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</a:rPr>
                      <m:t>,</m:t>
                    </m:r>
                    <m:r>
                      <a:rPr lang="nb-NO" b="0" i="1" smtClean="0">
                        <a:latin typeface="Cambria Math"/>
                      </a:rPr>
                      <m:t>𝑦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</m:oMath>
                </a14:m>
                <a:endParaRPr lang="nb-NO" dirty="0" smtClean="0"/>
              </a:p>
              <a:p>
                <a:pPr marL="819150" lvl="1" indent="-457200">
                  <a:buFont typeface="+mj-lt"/>
                  <a:buAutoNum type="arabicPeriod"/>
                </a:pPr>
                <a:endParaRPr lang="nb-NO" dirty="0" smtClean="0"/>
              </a:p>
              <a:p>
                <a:pPr marL="819150" lvl="1" indent="-457200">
                  <a:buFont typeface="+mj-lt"/>
                  <a:buAutoNum type="arabicPeriod"/>
                </a:pPr>
                <a:endParaRPr lang="nb-NO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12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30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Definisjoner </a:t>
            </a:r>
            <a:r>
              <a:rPr lang="nb-NO" dirty="0" err="1" smtClean="0"/>
              <a:t>kap</a:t>
            </a:r>
            <a:r>
              <a:rPr lang="nb-NO" dirty="0" smtClean="0"/>
              <a:t>. 3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nb-NO" b="1" dirty="0" smtClean="0"/>
                  <a:t>Def. 3.9: </a:t>
                </a:r>
              </a:p>
              <a:p>
                <a:pPr marL="361950" lvl="1" indent="0">
                  <a:buNone/>
                </a:pPr>
                <a:r>
                  <a:rPr lang="nb-NO" b="0" dirty="0" smtClean="0"/>
                  <a:t>Funksjonen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𝑓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</a:rPr>
                      <m:t>,</m:t>
                    </m:r>
                    <m:r>
                      <a:rPr lang="nb-NO" b="0" i="1" smtClean="0">
                        <a:latin typeface="Cambria Math"/>
                      </a:rPr>
                      <m:t>𝑦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nb-NO" dirty="0" smtClean="0"/>
                  <a:t> er den </a:t>
                </a:r>
                <a:r>
                  <a:rPr lang="nb-NO" b="1" u="sng" dirty="0" smtClean="0"/>
                  <a:t>simultane sannsynlighetsfordeling</a:t>
                </a:r>
                <a:r>
                  <a:rPr lang="nb-NO" dirty="0" smtClean="0"/>
                  <a:t> for de </a:t>
                </a:r>
                <a:r>
                  <a:rPr lang="nb-NO" u="sng" dirty="0" smtClean="0"/>
                  <a:t>kontinuerlige</a:t>
                </a:r>
                <a:r>
                  <a:rPr lang="nb-NO" dirty="0" smtClean="0"/>
                  <a:t> tilfeldig variablene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nb-NO" dirty="0" smtClean="0"/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𝑌</m:t>
                    </m:r>
                  </m:oMath>
                </a14:m>
                <a:r>
                  <a:rPr lang="nb-NO" dirty="0" smtClean="0"/>
                  <a:t> hvis:</a:t>
                </a:r>
              </a:p>
              <a:p>
                <a:pPr marL="81915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𝑓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</a:rPr>
                      <m:t>,</m:t>
                    </m:r>
                    <m:r>
                      <a:rPr lang="nb-NO" b="0" i="1" smtClean="0">
                        <a:latin typeface="Cambria Math"/>
                      </a:rPr>
                      <m:t>𝑦</m:t>
                    </m:r>
                    <m:r>
                      <a:rPr lang="nb-NO" b="0" i="1" smtClean="0">
                        <a:latin typeface="Cambria Math"/>
                      </a:rPr>
                      <m:t>)≥0</m:t>
                    </m:r>
                  </m:oMath>
                </a14:m>
                <a:r>
                  <a:rPr lang="nb-NO" dirty="0" smtClean="0"/>
                  <a:t> for alle </a:t>
                </a:r>
                <a14:m>
                  <m:oMath xmlns:m="http://schemas.openxmlformats.org/officeDocument/2006/math">
                    <m:r>
                      <a:rPr lang="nb-NO" b="0" i="0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</a:rPr>
                      <m:t>,</m:t>
                    </m:r>
                    <m:r>
                      <a:rPr lang="nb-NO" b="0" i="1" smtClean="0">
                        <a:latin typeface="Cambria Math"/>
                      </a:rPr>
                      <m:t>𝑦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</m:oMath>
                </a14:m>
                <a:endParaRPr lang="nb-NO" dirty="0" smtClean="0"/>
              </a:p>
              <a:p>
                <a:pPr marL="81915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nary>
                      <m:naryPr>
                        <m:chr m:val="∬"/>
                        <m:limLoc m:val="undOvr"/>
                        <m:ctrlPr>
                          <a:rPr lang="nb-NO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nb-NO" b="0" i="1" smtClean="0">
                            <a:latin typeface="Cambria Math"/>
                          </a:rPr>
                          <m:t>−</m:t>
                        </m:r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  <m:sup>
                        <m:r>
                          <a:rPr lang="nb-NO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  <m:e>
                        <m:r>
                          <a:rPr lang="nb-NO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nb-NO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nb-NO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nb-NO" b="0" i="1" smtClean="0">
                            <a:latin typeface="Cambria Math"/>
                          </a:rPr>
                          <m:t>𝑑𝑦𝑑𝑥</m:t>
                        </m:r>
                        <m:r>
                          <a:rPr lang="nb-NO" b="0" i="1" smtClean="0">
                            <a:latin typeface="Cambria Math"/>
                          </a:rPr>
                          <m:t>=1</m:t>
                        </m:r>
                      </m:e>
                    </m:nary>
                  </m:oMath>
                </a14:m>
                <a:endParaRPr lang="nb-NO" dirty="0" smtClean="0"/>
              </a:p>
              <a:p>
                <a:pPr marL="819150" lvl="1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nb-NO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/>
                              </a:rPr>
                              <m:t>𝑋</m:t>
                            </m:r>
                            <m:r>
                              <a:rPr lang="nb-NO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nb-NO" b="0" i="1" smtClean="0">
                                <a:latin typeface="Cambria Math"/>
                              </a:rPr>
                              <m:t>𝑌</m:t>
                            </m:r>
                          </m:e>
                        </m:d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</m:d>
                    <m:r>
                      <a:rPr lang="nb-NO" b="0" i="1" smtClean="0">
                        <a:latin typeface="Cambria Math"/>
                        <a:ea typeface="Cambria Math"/>
                      </a:rPr>
                      <m:t>=</m:t>
                    </m:r>
                    <m:nary>
                      <m:naryPr>
                        <m:chr m:val="∬"/>
                        <m:limLoc m:val="undOvr"/>
                        <m:ctrlPr>
                          <a:rPr lang="nb-NO" b="0" i="1" smtClean="0">
                            <a:latin typeface="Cambria Math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nb-NO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sub>
                      <m:sup/>
                      <m:e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nb-NO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nb-NO" b="0" i="1" smtClean="0">
                                <a:latin typeface="Cambria Math"/>
                                <a:ea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𝑑𝑥𝑑𝑦</m:t>
                        </m:r>
                      </m:e>
                    </m:nary>
                  </m:oMath>
                </a14:m>
                <a:endParaRPr lang="nb-NO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12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723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Definisjoner </a:t>
            </a:r>
            <a:r>
              <a:rPr lang="nb-NO" dirty="0" err="1" smtClean="0"/>
              <a:t>kap</a:t>
            </a:r>
            <a:r>
              <a:rPr lang="nb-NO" dirty="0" smtClean="0"/>
              <a:t>. 3</a:t>
            </a:r>
            <a:endParaRPr lang="nb-NO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nb-NO" b="1" dirty="0" smtClean="0"/>
                  <a:t>Def. 3.10: </a:t>
                </a:r>
              </a:p>
              <a:p>
                <a:pPr marL="361950" lvl="1" indent="0">
                  <a:buNone/>
                </a:pPr>
                <a:r>
                  <a:rPr lang="nb-NO" b="1" u="sng" dirty="0" smtClean="0"/>
                  <a:t>Marginalfordelingen</a:t>
                </a:r>
                <a:r>
                  <a:rPr lang="nb-NO" b="0" dirty="0" smtClean="0"/>
                  <a:t> for kun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nb-NO" dirty="0" smtClean="0"/>
                  <a:t>, </a:t>
                </a:r>
                <a:r>
                  <a:rPr lang="nb-NO" dirty="0" smtClean="0"/>
                  <a:t>eller kun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𝑌</m:t>
                    </m:r>
                  </m:oMath>
                </a14:m>
                <a:r>
                  <a:rPr lang="nb-NO" dirty="0" smtClean="0"/>
                  <a:t>, er:</a:t>
                </a:r>
              </a:p>
              <a:p>
                <a:pPr marL="361950" lvl="1" indent="0">
                  <a:buNone/>
                </a:pPr>
                <a:endParaRPr lang="nb-NO" dirty="0" smtClean="0"/>
              </a:p>
              <a:p>
                <a:pPr marL="361950" lvl="1" indent="0">
                  <a:buNone/>
                </a:pPr>
                <a:r>
                  <a:rPr lang="nb-NO" dirty="0" smtClean="0"/>
                  <a:t>Diskret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𝑋</m:t>
                    </m:r>
                  </m:oMath>
                </a14:m>
                <a:r>
                  <a:rPr lang="nb-NO" dirty="0"/>
                  <a:t> </a:t>
                </a:r>
                <a:r>
                  <a:rPr lang="nb-NO" dirty="0" smtClean="0"/>
                  <a:t>og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𝑌</m:t>
                    </m:r>
                    <m:r>
                      <a:rPr lang="nb-NO" b="0" i="1" smtClean="0">
                        <a:latin typeface="Cambria Math"/>
                      </a:rPr>
                      <m:t>: </m:t>
                    </m:r>
                  </m:oMath>
                </a14:m>
                <a:endParaRPr lang="nb-NO" b="0" dirty="0" smtClean="0"/>
              </a:p>
              <a:p>
                <a:pPr marL="361950" lvl="1" indent="0">
                  <a:buNone/>
                </a:pPr>
                <a:r>
                  <a:rPr lang="nb-NO" dirty="0" smtClean="0"/>
                  <a:t>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nb-NO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nb-NO" b="0" i="1" smtClean="0">
                            <a:latin typeface="Cambria Math"/>
                          </a:rPr>
                          <m:t>𝑦</m:t>
                        </m:r>
                      </m:sub>
                      <m:sup/>
                      <m:e>
                        <m:r>
                          <a:rPr lang="nb-NO" b="0" i="1" smtClean="0">
                            <a:latin typeface="Cambria Math"/>
                          </a:rPr>
                          <m:t>𝑓</m:t>
                        </m:r>
                        <m:r>
                          <a:rPr lang="nb-NO" b="0" i="1" smtClean="0">
                            <a:latin typeface="Cambria Math"/>
                          </a:rPr>
                          <m:t>(</m:t>
                        </m:r>
                        <m:r>
                          <a:rPr lang="nb-NO" b="0" i="1" smtClean="0">
                            <a:latin typeface="Cambria Math"/>
                          </a:rPr>
                          <m:t>𝑥</m:t>
                        </m:r>
                        <m:r>
                          <a:rPr lang="nb-NO" b="0" i="1" smtClean="0">
                            <a:latin typeface="Cambria Math"/>
                          </a:rPr>
                          <m:t>,</m:t>
                        </m:r>
                        <m:r>
                          <a:rPr lang="nb-NO" b="0" i="1" smtClean="0">
                            <a:latin typeface="Cambria Math"/>
                          </a:rPr>
                          <m:t>𝑦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r>
                  <a:rPr lang="nb-NO" dirty="0" smtClean="0"/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nb-NO" i="1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nb-NO" b="0" i="1" smtClean="0">
                            <a:latin typeface="Cambria Math"/>
                          </a:rPr>
                          <m:t>𝑥</m:t>
                        </m:r>
                      </m:sub>
                      <m:sup/>
                      <m:e>
                        <m:r>
                          <a:rPr lang="nb-NO" i="1">
                            <a:latin typeface="Cambria Math"/>
                          </a:rPr>
                          <m:t>𝑓</m:t>
                        </m:r>
                        <m:r>
                          <a:rPr lang="nb-NO" i="1">
                            <a:latin typeface="Cambria Math"/>
                          </a:rPr>
                          <m:t>(</m:t>
                        </m:r>
                        <m:r>
                          <a:rPr lang="nb-NO" i="1">
                            <a:latin typeface="Cambria Math"/>
                          </a:rPr>
                          <m:t>𝑥</m:t>
                        </m:r>
                        <m:r>
                          <a:rPr lang="nb-NO" i="1">
                            <a:latin typeface="Cambria Math"/>
                          </a:rPr>
                          <m:t>,</m:t>
                        </m:r>
                        <m:r>
                          <a:rPr lang="nb-NO" i="1">
                            <a:latin typeface="Cambria Math"/>
                          </a:rPr>
                          <m:t>𝑦</m:t>
                        </m:r>
                        <m:r>
                          <a:rPr lang="nb-NO" i="1">
                            <a:latin typeface="Cambria Math"/>
                          </a:rPr>
                          <m:t>)</m:t>
                        </m:r>
                      </m:e>
                    </m:nary>
                  </m:oMath>
                </a14:m>
                <a:r>
                  <a:rPr lang="nb-NO" dirty="0"/>
                  <a:t> </a:t>
                </a:r>
                <a:endParaRPr lang="nb-NO" dirty="0" smtClean="0"/>
              </a:p>
              <a:p>
                <a:pPr marL="361950" lvl="1" indent="0">
                  <a:buNone/>
                </a:pPr>
                <a:endParaRPr lang="nb-NO" dirty="0"/>
              </a:p>
              <a:p>
                <a:pPr marL="361950" lvl="1" indent="0">
                  <a:buNone/>
                </a:pPr>
                <a:r>
                  <a:rPr lang="nb-NO" dirty="0" smtClean="0"/>
                  <a:t>Kontinuerlig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𝑋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𝑌</m:t>
                    </m:r>
                    <m:r>
                      <a:rPr lang="nb-NO" i="1">
                        <a:latin typeface="Cambria Math"/>
                      </a:rPr>
                      <m:t>: </m:t>
                    </m:r>
                  </m:oMath>
                </a14:m>
                <a:endParaRPr lang="nb-NO" dirty="0" smtClean="0"/>
              </a:p>
              <a:p>
                <a:pPr marL="361950" lvl="1" indent="0">
                  <a:buNone/>
                </a:pPr>
                <a:r>
                  <a:rPr lang="nb-NO" dirty="0"/>
                  <a:t>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=</m:t>
                    </m:r>
                    <m:nary>
                      <m:naryPr>
                        <m:limLoc m:val="undOvr"/>
                        <m:ctrlPr>
                          <a:rPr lang="nb-NO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nb-NO" b="0" i="1" smtClean="0">
                            <a:latin typeface="Cambria Math"/>
                          </a:rPr>
                          <m:t>−</m:t>
                        </m:r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  <m:sup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  <m:e>
                        <m:r>
                          <a:rPr lang="nb-NO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/>
                              </a:rPr>
                              <m:t>𝑥𝑦</m:t>
                            </m:r>
                          </m:e>
                        </m:d>
                        <m:r>
                          <a:rPr lang="nb-NO" b="0" i="1" smtClean="0">
                            <a:latin typeface="Cambria Math"/>
                          </a:rPr>
                          <m:t>𝑑𝑦</m:t>
                        </m:r>
                      </m:e>
                    </m:nary>
                  </m:oMath>
                </a14:m>
                <a:r>
                  <a:rPr lang="nb-NO" dirty="0" smtClean="0"/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=</m:t>
                    </m:r>
                    <m:nary>
                      <m:naryPr>
                        <m:limLoc m:val="undOvr"/>
                        <m:ctrlPr>
                          <a:rPr lang="nb-NO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nb-NO" b="0" i="1" smtClean="0">
                            <a:latin typeface="Cambria Math"/>
                          </a:rPr>
                          <m:t>−</m:t>
                        </m:r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b>
                      <m:sup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sup>
                      <m:e>
                        <m:r>
                          <a:rPr lang="nb-NO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nb-NO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nb-NO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nb-NO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nb-NO" b="0" i="1" smtClean="0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endParaRPr lang="nb-NO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12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344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Definisjoner </a:t>
            </a:r>
            <a:r>
              <a:rPr lang="nb-NO" dirty="0" err="1" smtClean="0"/>
              <a:t>kap</a:t>
            </a:r>
            <a:r>
              <a:rPr lang="nb-NO" dirty="0" smtClean="0"/>
              <a:t>. 3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nb-NO" b="1" dirty="0" smtClean="0"/>
                  <a:t>Def. 3.11: </a:t>
                </a:r>
              </a:p>
              <a:p>
                <a:pPr marL="361950" lvl="1" indent="0">
                  <a:buNone/>
                </a:pPr>
                <a:r>
                  <a:rPr lang="nb-NO" b="0" dirty="0" smtClean="0"/>
                  <a:t>Den </a:t>
                </a:r>
                <a:r>
                  <a:rPr lang="nb-NO" b="1" u="sng" dirty="0" smtClean="0"/>
                  <a:t>betingede sannsynlighetsfordelingen</a:t>
                </a:r>
                <a:r>
                  <a:rPr lang="nb-NO" b="1" dirty="0" smtClean="0"/>
                  <a:t> </a:t>
                </a:r>
                <a:r>
                  <a:rPr lang="nb-NO" b="0" dirty="0" smtClean="0"/>
                  <a:t>for</a:t>
                </a:r>
                <a:r>
                  <a:rPr lang="nb-NO" dirty="0" smtClean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𝑌</m:t>
                    </m:r>
                  </m:oMath>
                </a14:m>
                <a:r>
                  <a:rPr lang="nb-NO" dirty="0" smtClean="0"/>
                  <a:t>, gitt at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𝑋</m:t>
                    </m:r>
                    <m:r>
                      <a:rPr lang="nb-NO" b="0" i="1" smtClean="0">
                        <a:latin typeface="Cambria Math"/>
                      </a:rPr>
                      <m:t>=</m:t>
                    </m:r>
                    <m:r>
                      <a:rPr lang="nb-NO" b="0" i="1" smtClean="0">
                        <a:latin typeface="Cambria Math"/>
                      </a:rPr>
                      <m:t>𝑥</m:t>
                    </m:r>
                  </m:oMath>
                </a14:m>
                <a:r>
                  <a:rPr lang="nb-NO" dirty="0" smtClean="0"/>
                  <a:t>, er: </a:t>
                </a:r>
                <a:endParaRPr lang="nb-NO" i="1" dirty="0">
                  <a:latin typeface="Cambria Math"/>
                </a:endParaRPr>
              </a:p>
              <a:p>
                <a:pPr marL="361950" lvl="1" indent="0">
                  <a:buNone/>
                </a:pPr>
                <a:r>
                  <a:rPr lang="nb-NO" dirty="0" smtClean="0"/>
                  <a:t>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𝑦</m:t>
                        </m:r>
                      </m:e>
                      <m:e>
                        <m:r>
                          <a:rPr lang="nb-NO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/>
                          </a:rPr>
                          <m:t>𝑓</m:t>
                        </m:r>
                        <m:r>
                          <a:rPr lang="nb-NO" b="0" i="1" smtClean="0">
                            <a:latin typeface="Cambria Math"/>
                          </a:rPr>
                          <m:t>(</m:t>
                        </m:r>
                        <m:r>
                          <a:rPr lang="nb-NO" b="0" i="1" smtClean="0">
                            <a:latin typeface="Cambria Math"/>
                          </a:rPr>
                          <m:t>𝑥</m:t>
                        </m:r>
                        <m:r>
                          <a:rPr lang="nb-NO" b="0" i="1" smtClean="0">
                            <a:latin typeface="Cambria Math"/>
                          </a:rPr>
                          <m:t>,</m:t>
                        </m:r>
                        <m:r>
                          <a:rPr lang="nb-NO" b="0" i="1" smtClean="0">
                            <a:latin typeface="Cambria Math"/>
                          </a:rPr>
                          <m:t>𝑦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𝑔</m:t>
                        </m:r>
                        <m:r>
                          <a:rPr lang="nb-NO" b="0" i="1" smtClean="0">
                            <a:latin typeface="Cambria Math"/>
                          </a:rPr>
                          <m:t>(</m:t>
                        </m:r>
                        <m:r>
                          <a:rPr lang="nb-NO" b="0" i="1" smtClean="0">
                            <a:latin typeface="Cambria Math"/>
                          </a:rPr>
                          <m:t>𝑥</m:t>
                        </m:r>
                        <m:r>
                          <a:rPr lang="nb-NO" b="0" i="1" smtClean="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nb-NO" b="0" i="1" smtClean="0">
                        <a:latin typeface="Cambria Math"/>
                      </a:rPr>
                      <m:t>,    </m:t>
                    </m:r>
                    <m:r>
                      <a:rPr lang="nb-NO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&gt;0</m:t>
                    </m:r>
                  </m:oMath>
                </a14:m>
                <a:endParaRPr lang="nb-NO" b="0" dirty="0" smtClean="0"/>
              </a:p>
              <a:p>
                <a:pPr marL="361950" lvl="1" indent="0">
                  <a:buNone/>
                </a:pPr>
                <a:r>
                  <a:rPr lang="nb-NO" dirty="0" smtClean="0"/>
                  <a:t>eller</a:t>
                </a:r>
                <a:r>
                  <a:rPr lang="nb-NO" dirty="0"/>
                  <a:t> for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nb-NO" dirty="0" smtClean="0"/>
                  <a:t>, </a:t>
                </a:r>
                <a:r>
                  <a:rPr lang="nb-NO" dirty="0"/>
                  <a:t>gitt at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𝑌</m:t>
                    </m:r>
                    <m:r>
                      <a:rPr lang="nb-NO" i="1">
                        <a:latin typeface="Cambria Math"/>
                      </a:rPr>
                      <m:t>=</m:t>
                    </m:r>
                    <m:r>
                      <a:rPr lang="nb-NO" b="0" i="1" smtClean="0">
                        <a:latin typeface="Cambria Math"/>
                      </a:rPr>
                      <m:t>𝑦</m:t>
                    </m:r>
                    <m:r>
                      <a:rPr lang="nb-NO" i="1">
                        <a:latin typeface="Cambria Math"/>
                      </a:rPr>
                      <m:t> </m:t>
                    </m:r>
                  </m:oMath>
                </a14:m>
                <a:r>
                  <a:rPr lang="nb-NO" dirty="0" smtClean="0"/>
                  <a:t>:</a:t>
                </a:r>
              </a:p>
              <a:p>
                <a:pPr marL="361950" lvl="1" indent="0">
                  <a:buNone/>
                </a:pPr>
                <a:r>
                  <a:rPr lang="nb-NO" dirty="0"/>
                  <a:t>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nb-NO" i="1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𝑥</m:t>
                        </m:r>
                      </m:e>
                      <m:e>
                        <m:r>
                          <a:rPr lang="nb-NO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nb-NO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nb-NO" i="1">
                            <a:latin typeface="Cambria Math"/>
                          </a:rPr>
                        </m:ctrlPr>
                      </m:fPr>
                      <m:num>
                        <m:r>
                          <a:rPr lang="nb-NO" i="1">
                            <a:latin typeface="Cambria Math"/>
                          </a:rPr>
                          <m:t>𝑓</m:t>
                        </m:r>
                        <m:r>
                          <a:rPr lang="nb-NO" i="1">
                            <a:latin typeface="Cambria Math"/>
                          </a:rPr>
                          <m:t>(</m:t>
                        </m:r>
                        <m:r>
                          <a:rPr lang="nb-NO" i="1">
                            <a:latin typeface="Cambria Math"/>
                          </a:rPr>
                          <m:t>𝑥</m:t>
                        </m:r>
                        <m:r>
                          <a:rPr lang="nb-NO" i="1">
                            <a:latin typeface="Cambria Math"/>
                          </a:rPr>
                          <m:t>,</m:t>
                        </m:r>
                        <m:r>
                          <a:rPr lang="nb-NO" i="1">
                            <a:latin typeface="Cambria Math"/>
                          </a:rPr>
                          <m:t>𝑦</m:t>
                        </m:r>
                        <m:r>
                          <a:rPr lang="nb-NO" i="1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nb-NO" b="0" i="1" smtClean="0">
                            <a:latin typeface="Cambria Math"/>
                          </a:rPr>
                          <m:t>h</m:t>
                        </m:r>
                        <m:r>
                          <a:rPr lang="nb-NO" i="1">
                            <a:latin typeface="Cambria Math"/>
                          </a:rPr>
                          <m:t>(</m:t>
                        </m:r>
                        <m:r>
                          <a:rPr lang="nb-NO" b="0" i="1" smtClean="0">
                            <a:latin typeface="Cambria Math"/>
                          </a:rPr>
                          <m:t>𝑦</m:t>
                        </m:r>
                        <m:r>
                          <a:rPr lang="nb-NO" i="1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nb-NO" i="1">
                        <a:latin typeface="Cambria Math"/>
                      </a:rPr>
                      <m:t>,    </m:t>
                    </m:r>
                    <m:r>
                      <a:rPr lang="nb-NO" b="0" i="1" smtClean="0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nb-NO" i="1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nb-NO" i="1">
                        <a:latin typeface="Cambria Math"/>
                      </a:rPr>
                      <m:t>&gt;0</m:t>
                    </m:r>
                  </m:oMath>
                </a14:m>
                <a:endParaRPr lang="nb-NO" dirty="0"/>
              </a:p>
              <a:p>
                <a:pPr marL="361950" lvl="1" indent="0">
                  <a:buNone/>
                </a:pPr>
                <a:r>
                  <a:rPr lang="nb-NO" dirty="0" smtClean="0"/>
                  <a:t>	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1248" r="-214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3145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Definisjoner </a:t>
            </a:r>
            <a:r>
              <a:rPr lang="nb-NO" dirty="0" err="1" smtClean="0"/>
              <a:t>kap</a:t>
            </a:r>
            <a:r>
              <a:rPr lang="nb-NO" dirty="0" smtClean="0"/>
              <a:t>. 3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nb-NO" b="1" dirty="0" smtClean="0"/>
                  <a:t>Def. 3.12: </a:t>
                </a:r>
              </a:p>
              <a:p>
                <a:pPr marL="361950" lvl="1" indent="0">
                  <a:buNone/>
                </a:pPr>
                <a:r>
                  <a:rPr lang="nb-NO" b="0" dirty="0" smtClean="0"/>
                  <a:t>La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𝑋</m:t>
                    </m:r>
                  </m:oMath>
                </a14:m>
                <a:r>
                  <a:rPr lang="nb-NO" b="0" dirty="0" smtClean="0"/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𝑌</m:t>
                    </m:r>
                  </m:oMath>
                </a14:m>
                <a:r>
                  <a:rPr lang="nb-NO" b="0" dirty="0" smtClean="0"/>
                  <a:t> ha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𝑓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</a:rPr>
                      <m:t>,</m:t>
                    </m:r>
                    <m:r>
                      <a:rPr lang="nb-NO" b="0" i="1" smtClean="0">
                        <a:latin typeface="Cambria Math"/>
                      </a:rPr>
                      <m:t>𝑦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nb-NO" b="0" dirty="0" smtClean="0"/>
                  <a:t>, og marginalfordelinger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𝑔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nb-NO" b="0" dirty="0" smtClean="0"/>
                  <a:t>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h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𝑦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nb-NO" b="0" dirty="0" smtClean="0"/>
                  <a:t>.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𝑋</m:t>
                    </m:r>
                  </m:oMath>
                </a14:m>
                <a:r>
                  <a:rPr lang="nb-NO" dirty="0"/>
                  <a:t> og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/>
                      </a:rPr>
                      <m:t>𝑌</m:t>
                    </m:r>
                  </m:oMath>
                </a14:m>
                <a:r>
                  <a:rPr lang="nb-NO" dirty="0"/>
                  <a:t> </a:t>
                </a:r>
                <a:r>
                  <a:rPr lang="nb-NO" dirty="0" smtClean="0"/>
                  <a:t>sies å være </a:t>
                </a:r>
                <a:r>
                  <a:rPr lang="nb-NO" u="sng" dirty="0" smtClean="0"/>
                  <a:t>uavhengige</a:t>
                </a:r>
                <a:r>
                  <a:rPr lang="nb-NO" dirty="0" smtClean="0"/>
                  <a:t> hvis og bare hvis: </a:t>
                </a:r>
              </a:p>
              <a:p>
                <a:pPr marL="361950" lvl="1" indent="0">
                  <a:buNone/>
                </a:pPr>
                <a:endParaRPr lang="nb-NO" b="0" dirty="0" smtClean="0"/>
              </a:p>
              <a:p>
                <a:pPr marL="361950" lvl="1" indent="0">
                  <a:buNone/>
                </a:pPr>
                <a:r>
                  <a:rPr lang="nb-NO" dirty="0" smtClean="0"/>
                  <a:t>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</a:rPr>
                          <m:t>𝑥</m:t>
                        </m:r>
                        <m:r>
                          <a:rPr lang="nb-NO" b="0" i="1" smtClean="0">
                            <a:latin typeface="Cambria Math"/>
                          </a:rPr>
                          <m:t>,</m:t>
                        </m:r>
                        <m:r>
                          <a:rPr lang="nb-NO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nb-NO" b="0" i="1" smtClean="0">
                        <a:latin typeface="Cambria Math"/>
                      </a:rPr>
                      <m:t>=</m:t>
                    </m:r>
                    <m:r>
                      <a:rPr lang="nb-NO" b="0" i="1" smtClean="0">
                        <a:latin typeface="Cambria Math"/>
                      </a:rPr>
                      <m:t>𝑔</m:t>
                    </m:r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  <m:r>
                      <a:rPr lang="nb-NO" b="0" i="1" smtClean="0">
                        <a:latin typeface="Cambria Math"/>
                        <a:ea typeface="Cambria Math"/>
                      </a:rPr>
                      <m:t>h</m:t>
                    </m:r>
                    <m:d>
                      <m:dPr>
                        <m:ctrlPr>
                          <a:rPr lang="nb-NO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/>
                            <a:ea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nb-NO" dirty="0" smtClean="0"/>
                  <a:t>   for alle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/>
                      </a:rPr>
                      <m:t>(</m:t>
                    </m:r>
                    <m:r>
                      <a:rPr lang="nb-NO" b="0" i="1" smtClean="0">
                        <a:latin typeface="Cambria Math"/>
                      </a:rPr>
                      <m:t>𝑥</m:t>
                    </m:r>
                    <m:r>
                      <a:rPr lang="nb-NO" b="0" i="1" smtClean="0">
                        <a:latin typeface="Cambria Math"/>
                      </a:rPr>
                      <m:t>,</m:t>
                    </m:r>
                    <m:r>
                      <a:rPr lang="nb-NO" b="0" i="1" smtClean="0">
                        <a:latin typeface="Cambria Math"/>
                      </a:rPr>
                      <m:t>𝑦</m:t>
                    </m:r>
                    <m:r>
                      <a:rPr lang="nb-NO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nb-NO" dirty="0" smtClean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59" t="-1248" r="-2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06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1907704" y="188640"/>
            <a:ext cx="5214938" cy="4968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Tx/>
              <a:buFont typeface="Wingdings 3"/>
              <a:buNone/>
              <a:tabLst/>
              <a:defRPr/>
            </a:pPr>
            <a:endParaRPr kumimoji="0" lang="nb-NO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  <a:p>
            <a:pPr marL="176213" marR="0" lvl="0" indent="-176213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Tx/>
              <a:buFont typeface="Wingdings 3"/>
              <a:buNone/>
              <a:tabLst/>
              <a:defRPr/>
            </a:pPr>
            <a:endParaRPr kumimoji="0" lang="nb-NO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>
                <a:schemeClr val="accent5">
                  <a:lumMod val="75000"/>
                </a:schemeClr>
              </a:buClr>
              <a:buSzTx/>
              <a:buFont typeface="Wingdings 3"/>
              <a:buNone/>
              <a:tabLst/>
              <a:defRPr/>
            </a:pPr>
            <a:endParaRPr kumimoji="0" lang="nb-NO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773" y="6364779"/>
            <a:ext cx="720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b-NO" sz="600" dirty="0" smtClean="0">
                <a:solidFill>
                  <a:srgbClr val="8190A3"/>
                </a:solidFill>
                <a:latin typeface="Verdana" pitchFamily="34" charset="0"/>
              </a:rPr>
              <a:t>Foto på side 1: P. Jordhøy, J. Thomassen, E. B. Thorstad, A. Staverløkk, T. Aarvak, B. </a:t>
            </a:r>
            <a:r>
              <a:rPr lang="nb-NO" sz="600" dirty="0" err="1" smtClean="0">
                <a:solidFill>
                  <a:srgbClr val="8190A3"/>
                </a:solidFill>
                <a:latin typeface="Verdana" pitchFamily="34" charset="0"/>
              </a:rPr>
              <a:t>Løken/Samfoto</a:t>
            </a:r>
            <a:endParaRPr lang="nb-NO" sz="600" dirty="0" smtClean="0">
              <a:solidFill>
                <a:srgbClr val="8190A3"/>
              </a:solidFill>
              <a:latin typeface="Verdana" pitchFamily="34" charset="0"/>
            </a:endParaRPr>
          </a:p>
          <a:p>
            <a:endParaRPr lang="nb-NO" sz="600" dirty="0">
              <a:latin typeface="Verdana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3" b="58032"/>
          <a:stretch/>
        </p:blipFill>
        <p:spPr>
          <a:xfrm>
            <a:off x="542925" y="379177"/>
            <a:ext cx="8275686" cy="43045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_presentasjon_norsk">
  <a:themeElements>
    <a:clrScheme name="NINA profilfarger">
      <a:dk1>
        <a:srgbClr val="425563"/>
      </a:dk1>
      <a:lt1>
        <a:srgbClr val="FFFFFF"/>
      </a:lt1>
      <a:dk2>
        <a:srgbClr val="425563"/>
      </a:dk2>
      <a:lt2>
        <a:srgbClr val="425563"/>
      </a:lt2>
      <a:accent1>
        <a:srgbClr val="E57200"/>
      </a:accent1>
      <a:accent2>
        <a:srgbClr val="008C95"/>
      </a:accent2>
      <a:accent3>
        <a:srgbClr val="93328E"/>
      </a:accent3>
      <a:accent4>
        <a:srgbClr val="00628E"/>
      </a:accent4>
      <a:accent5>
        <a:srgbClr val="FFB25B"/>
      </a:accent5>
      <a:accent6>
        <a:srgbClr val="7A9A01"/>
      </a:accent6>
      <a:hlink>
        <a:srgbClr val="008C95"/>
      </a:hlink>
      <a:folHlink>
        <a:srgbClr val="008C9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Powerpoint_presentasjon_norsk</Template>
  <TotalTime>3476</TotalTime>
  <Words>412</Words>
  <Application>Microsoft Office PowerPoint</Application>
  <PresentationFormat>On-screen Show (4:3)</PresentationFormat>
  <Paragraphs>52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Powerpoint_presentasjon_norsk</vt:lpstr>
      <vt:lpstr>TMA 4245 Statistikk</vt:lpstr>
      <vt:lpstr>Definisjoner kap. 3</vt:lpstr>
      <vt:lpstr>Definisjoner kap. 3</vt:lpstr>
      <vt:lpstr>Definisjoner kap. 3</vt:lpstr>
      <vt:lpstr>Definisjoner kap. 3</vt:lpstr>
      <vt:lpstr>Definisjoner kap. 3</vt:lpstr>
      <vt:lpstr>Definisjoner kap. 3</vt:lpstr>
      <vt:lpstr>Definisjoner kap. 3</vt:lpstr>
      <vt:lpstr>PowerPoint Presentation</vt:lpstr>
    </vt:vector>
  </TitlesOfParts>
  <Company>NINA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4245 Statistikk</dc:title>
  <dc:creator>Ola Diserud</dc:creator>
  <cp:lastModifiedBy>Ola Diserud</cp:lastModifiedBy>
  <cp:revision>22</cp:revision>
  <cp:lastPrinted>2012-08-09T11:16:30Z</cp:lastPrinted>
  <dcterms:created xsi:type="dcterms:W3CDTF">2013-01-17T21:28:36Z</dcterms:created>
  <dcterms:modified xsi:type="dcterms:W3CDTF">2015-01-21T18:51:55Z</dcterms:modified>
</cp:coreProperties>
</file>